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handoutMasterIdLst>
    <p:handoutMasterId r:id="rId29"/>
  </p:handoutMasterIdLst>
  <p:sldIdLst>
    <p:sldId id="282" r:id="rId5"/>
    <p:sldId id="284" r:id="rId6"/>
    <p:sldId id="285" r:id="rId7"/>
    <p:sldId id="287" r:id="rId8"/>
    <p:sldId id="288" r:id="rId9"/>
    <p:sldId id="289" r:id="rId10"/>
    <p:sldId id="290" r:id="rId11"/>
    <p:sldId id="291" r:id="rId12"/>
    <p:sldId id="306" r:id="rId13"/>
    <p:sldId id="307" r:id="rId14"/>
    <p:sldId id="308" r:id="rId15"/>
    <p:sldId id="309" r:id="rId16"/>
    <p:sldId id="310" r:id="rId17"/>
    <p:sldId id="296" r:id="rId18"/>
    <p:sldId id="298" r:id="rId19"/>
    <p:sldId id="300" r:id="rId20"/>
    <p:sldId id="301" r:id="rId21"/>
    <p:sldId id="302" r:id="rId22"/>
    <p:sldId id="305" r:id="rId23"/>
    <p:sldId id="303" r:id="rId24"/>
    <p:sldId id="293" r:id="rId25"/>
    <p:sldId id="292" r:id="rId26"/>
    <p:sldId id="295" r:id="rId2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38" autoAdjust="0"/>
    <p:restoredTop sz="94619" autoAdjust="0"/>
  </p:normalViewPr>
  <p:slideViewPr>
    <p:cSldViewPr snapToGrid="0">
      <p:cViewPr>
        <p:scale>
          <a:sx n="69" d="100"/>
          <a:sy n="69" d="100"/>
        </p:scale>
        <p:origin x="-282" y="-516"/>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F4BBA1-6756-4760-8A90-A9AF6B255EFB}" type="datetime1">
              <a:rPr lang="en-GB" smtClean="0"/>
              <a:t>20/04/2022</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D1811D-CE93-4F94-BC0B-54D6126661CB}" type="slidenum">
              <a:rPr lang="en-GB" smtClean="0"/>
              <a:t>‹#›</a:t>
            </a:fld>
            <a:endParaRPr lang="en-GB" dirty="0"/>
          </a:p>
        </p:txBody>
      </p:sp>
    </p:spTree>
    <p:extLst>
      <p:ext uri="{BB962C8B-B14F-4D97-AF65-F5344CB8AC3E}">
        <p14:creationId xmlns:p14="http://schemas.microsoft.com/office/powerpoint/2010/main" val="31613864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BCA522-4225-402E-882E-0286569E8E6A}" type="datetime1">
              <a:rPr lang="en-GB" noProof="0" smtClean="0"/>
              <a:t>20/04/2022</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1431D7-2762-4936-9405-C67F186352D1}" type="slidenum">
              <a:rPr lang="en-GB" noProof="0" smtClean="0"/>
              <a:t>‹#›</a:t>
            </a:fld>
            <a:endParaRPr lang="en-GB" noProof="0" dirty="0"/>
          </a:p>
        </p:txBody>
      </p:sp>
    </p:spTree>
    <p:extLst>
      <p:ext uri="{BB962C8B-B14F-4D97-AF65-F5344CB8AC3E}">
        <p14:creationId xmlns:p14="http://schemas.microsoft.com/office/powerpoint/2010/main" val="14568569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B1431D7-2762-4936-9405-C67F186352D1}" type="slidenum">
              <a:rPr lang="en-GB" smtClean="0"/>
              <a:t>1</a:t>
            </a:fld>
            <a:endParaRPr lang="en-GB" dirty="0"/>
          </a:p>
        </p:txBody>
      </p:sp>
    </p:spTree>
    <p:extLst>
      <p:ext uri="{BB962C8B-B14F-4D97-AF65-F5344CB8AC3E}">
        <p14:creationId xmlns:p14="http://schemas.microsoft.com/office/powerpoint/2010/main" val="416698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en-GB" noProof="0"/>
              <a:t>Click to edit Master title style</a:t>
            </a:r>
            <a:endParaRPr lang="en-GB" noProof="0" dirty="0"/>
          </a:p>
        </p:txBody>
      </p:sp>
      <p:sp>
        <p:nvSpPr>
          <p:cNvPr id="3" name="Subtitl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endParaRPr lang="en-GB" noProof="0" dirty="0"/>
          </a:p>
        </p:txBody>
      </p:sp>
      <p:sp>
        <p:nvSpPr>
          <p:cNvPr id="8" name="Date Placeholder 7">
            <a:extLst>
              <a:ext uri="{FF2B5EF4-FFF2-40B4-BE49-F238E27FC236}">
                <a16:creationId xmlns:a16="http://schemas.microsoft.com/office/drawing/2014/main" xmlns="" id="{7FA0ACE7-29A8-47D3-A7D9-257B711D8023}"/>
              </a:ext>
            </a:extLst>
          </p:cNvPr>
          <p:cNvSpPr>
            <a:spLocks noGrp="1"/>
          </p:cNvSpPr>
          <p:nvPr>
            <p:ph type="dt" sz="half" idx="10"/>
          </p:nvPr>
        </p:nvSpPr>
        <p:spPr/>
        <p:txBody>
          <a:bodyPr rtlCol="0"/>
          <a:lstStyle/>
          <a:p>
            <a:pPr rtl="0"/>
            <a:fld id="{6D0511F4-8371-4283-B556-B4A3690F1B87}" type="datetime1">
              <a:rPr lang="en-GB" noProof="0" smtClean="0"/>
              <a:t>20/04/2022</a:t>
            </a:fld>
            <a:endParaRPr lang="en-GB" noProof="0" dirty="0"/>
          </a:p>
        </p:txBody>
      </p:sp>
      <p:sp>
        <p:nvSpPr>
          <p:cNvPr id="9" name="Footer Placeholder 8">
            <a:extLst>
              <a:ext uri="{FF2B5EF4-FFF2-40B4-BE49-F238E27FC236}">
                <a16:creationId xmlns:a16="http://schemas.microsoft.com/office/drawing/2014/main" xmlns="" id="{DEC604B9-52E9-4810-8359-47206518D038}"/>
              </a:ext>
            </a:extLst>
          </p:cNvPr>
          <p:cNvSpPr>
            <a:spLocks noGrp="1"/>
          </p:cNvSpPr>
          <p:nvPr>
            <p:ph type="ftr" sz="quarter" idx="11"/>
          </p:nvPr>
        </p:nvSpPr>
        <p:spPr/>
        <p:txBody>
          <a:bodyPr rtlCol="0"/>
          <a:lstStyle/>
          <a:p>
            <a:pPr rtl="0"/>
            <a:endParaRPr lang="en-GB" noProof="0" dirty="0"/>
          </a:p>
        </p:txBody>
      </p:sp>
      <p:sp>
        <p:nvSpPr>
          <p:cNvPr id="10" name="Slide Number Placeholder 9">
            <a:extLst>
              <a:ext uri="{FF2B5EF4-FFF2-40B4-BE49-F238E27FC236}">
                <a16:creationId xmlns:a16="http://schemas.microsoft.com/office/drawing/2014/main" xmlns="" id="{5898A89F-CA25-400F-B05A-AECBF2517E4F}"/>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rtlCol="0"/>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Date Placeholder 3"/>
          <p:cNvSpPr>
            <a:spLocks noGrp="1"/>
          </p:cNvSpPr>
          <p:nvPr>
            <p:ph type="dt" sz="half" idx="10"/>
          </p:nvPr>
        </p:nvSpPr>
        <p:spPr/>
        <p:txBody>
          <a:bodyPr rtlCol="0"/>
          <a:lstStyle/>
          <a:p>
            <a:pPr rtl="0"/>
            <a:fld id="{E44D3AF7-FA10-4AE9-AC3B-5E4E2B05A1D4}" type="datetime1">
              <a:rPr lang="en-GB" noProof="0" smtClean="0"/>
              <a:t>20/04/2022</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en-GB" noProof="0"/>
              <a:t>Click to edit Master title style</a:t>
            </a:r>
            <a:endParaRPr lang="en-GB" noProof="0" dirty="0"/>
          </a:p>
        </p:txBody>
      </p:sp>
      <p:sp>
        <p:nvSpPr>
          <p:cNvPr id="3" name="Vertical Text Placeholder 2"/>
          <p:cNvSpPr>
            <a:spLocks noGrp="1"/>
          </p:cNvSpPr>
          <p:nvPr>
            <p:ph type="body" orient="vert" idx="1"/>
          </p:nvPr>
        </p:nvSpPr>
        <p:spPr>
          <a:xfrm>
            <a:off x="774923" y="863600"/>
            <a:ext cx="7161625" cy="4807326"/>
          </a:xfrm>
        </p:spPr>
        <p:txBody>
          <a:bodyPr vert="eaVert" rtlCol="0" anchor="t"/>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8" name="Rectangle 7">
            <a:extLst>
              <a:ext uri="{FF2B5EF4-FFF2-40B4-BE49-F238E27FC236}">
                <a16:creationId xmlns:a16="http://schemas.microsoft.com/office/drawing/2014/main" xmlns=""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xmlns=""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xmlns=""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xmlns="" id="{5C74A470-3BD3-4F33-80E5-67E6E87FCBE7}"/>
              </a:ext>
            </a:extLst>
          </p:cNvPr>
          <p:cNvSpPr>
            <a:spLocks noGrp="1"/>
          </p:cNvSpPr>
          <p:nvPr>
            <p:ph type="dt" sz="half" idx="10"/>
          </p:nvPr>
        </p:nvSpPr>
        <p:spPr/>
        <p:txBody>
          <a:bodyPr rtlCol="0"/>
          <a:lstStyle/>
          <a:p>
            <a:pPr rtl="0"/>
            <a:fld id="{9657FC85-CC43-4EBF-927A-0D701231575A}" type="datetime1">
              <a:rPr lang="en-GB" noProof="0" smtClean="0"/>
              <a:t>20/04/2022</a:t>
            </a:fld>
            <a:endParaRPr lang="en-GB" noProof="0" dirty="0"/>
          </a:p>
        </p:txBody>
      </p:sp>
      <p:sp>
        <p:nvSpPr>
          <p:cNvPr id="12" name="Footer Placeholder 11">
            <a:extLst>
              <a:ext uri="{FF2B5EF4-FFF2-40B4-BE49-F238E27FC236}">
                <a16:creationId xmlns:a16="http://schemas.microsoft.com/office/drawing/2014/main" xmlns="" id="{9A3A30BA-DB50-4D7D-BCDE-17D20FB354DF}"/>
              </a:ext>
            </a:extLst>
          </p:cNvPr>
          <p:cNvSpPr>
            <a:spLocks noGrp="1"/>
          </p:cNvSpPr>
          <p:nvPr>
            <p:ph type="ftr" sz="quarter" idx="11"/>
          </p:nvPr>
        </p:nvSpPr>
        <p:spPr/>
        <p:txBody>
          <a:bodyPr rtlCol="0"/>
          <a:lstStyle/>
          <a:p>
            <a:pPr rtl="0"/>
            <a:endParaRPr lang="en-GB" noProof="0" dirty="0"/>
          </a:p>
        </p:txBody>
      </p:sp>
      <p:sp>
        <p:nvSpPr>
          <p:cNvPr id="13" name="Slide Number Placeholder 12">
            <a:extLst>
              <a:ext uri="{FF2B5EF4-FFF2-40B4-BE49-F238E27FC236}">
                <a16:creationId xmlns:a16="http://schemas.microsoft.com/office/drawing/2014/main" xmlns="" id="{76FF9E58-C0B2-436B-A21C-DB45A00D6515}"/>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rtlCol="0"/>
          <a:lstStyle/>
          <a:p>
            <a:pPr rtl="0"/>
            <a:r>
              <a:rPr lang="en-GB" noProof="0"/>
              <a:t>Click to edit Master title style</a:t>
            </a:r>
            <a:endParaRPr lang="en-GB" noProof="0" dirty="0"/>
          </a:p>
        </p:txBody>
      </p:sp>
      <p:sp>
        <p:nvSpPr>
          <p:cNvPr id="3" name="Content Placeholder 2"/>
          <p:cNvSpPr>
            <a:spLocks noGrp="1"/>
          </p:cNvSpPr>
          <p:nvPr>
            <p:ph idx="1"/>
          </p:nvPr>
        </p:nvSpPr>
        <p:spPr>
          <a:xfrm>
            <a:off x="581192" y="2340864"/>
            <a:ext cx="11029615" cy="3634486"/>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8" name="Date Placeholder 7">
            <a:extLst>
              <a:ext uri="{FF2B5EF4-FFF2-40B4-BE49-F238E27FC236}">
                <a16:creationId xmlns:a16="http://schemas.microsoft.com/office/drawing/2014/main" xmlns="" id="{770E6237-3456-439F-802D-3BA93FC7E3E5}"/>
              </a:ext>
            </a:extLst>
          </p:cNvPr>
          <p:cNvSpPr>
            <a:spLocks noGrp="1"/>
          </p:cNvSpPr>
          <p:nvPr>
            <p:ph type="dt" sz="half" idx="10"/>
          </p:nvPr>
        </p:nvSpPr>
        <p:spPr/>
        <p:txBody>
          <a:bodyPr rtlCol="0"/>
          <a:lstStyle/>
          <a:p>
            <a:pPr rtl="0"/>
            <a:fld id="{F51C912A-0231-4476-92A7-56F76FFF85FC}" type="datetime1">
              <a:rPr lang="en-GB" noProof="0" smtClean="0"/>
              <a:t>20/04/2022</a:t>
            </a:fld>
            <a:endParaRPr lang="en-GB" noProof="0" dirty="0"/>
          </a:p>
        </p:txBody>
      </p:sp>
      <p:sp>
        <p:nvSpPr>
          <p:cNvPr id="9" name="Footer Placeholder 8">
            <a:extLst>
              <a:ext uri="{FF2B5EF4-FFF2-40B4-BE49-F238E27FC236}">
                <a16:creationId xmlns:a16="http://schemas.microsoft.com/office/drawing/2014/main" xmlns="" id="{1356D3B5-6063-4A89-B88F-9D3043916FF8}"/>
              </a:ext>
            </a:extLst>
          </p:cNvPr>
          <p:cNvSpPr>
            <a:spLocks noGrp="1"/>
          </p:cNvSpPr>
          <p:nvPr>
            <p:ph type="ftr" sz="quarter" idx="11"/>
          </p:nvPr>
        </p:nvSpPr>
        <p:spPr/>
        <p:txBody>
          <a:bodyPr rtlCol="0"/>
          <a:lstStyle/>
          <a:p>
            <a:pPr rtl="0"/>
            <a:endParaRPr lang="en-GB" noProof="0" dirty="0"/>
          </a:p>
        </p:txBody>
      </p:sp>
      <p:sp>
        <p:nvSpPr>
          <p:cNvPr id="10" name="Slide Number Placeholder 9">
            <a:extLst>
              <a:ext uri="{FF2B5EF4-FFF2-40B4-BE49-F238E27FC236}">
                <a16:creationId xmlns:a16="http://schemas.microsoft.com/office/drawing/2014/main" xmlns="" id="{02B78BF7-69D3-4CE0-A631-50EFD41EEEB8}"/>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7" name="Date Placeholder 6">
            <a:extLst>
              <a:ext uri="{FF2B5EF4-FFF2-40B4-BE49-F238E27FC236}">
                <a16:creationId xmlns:a16="http://schemas.microsoft.com/office/drawing/2014/main" xmlns="" id="{61582016-5696-4A93-887F-BBB3B9002FE5}"/>
              </a:ext>
            </a:extLst>
          </p:cNvPr>
          <p:cNvSpPr>
            <a:spLocks noGrp="1"/>
          </p:cNvSpPr>
          <p:nvPr>
            <p:ph type="dt" sz="half" idx="10"/>
          </p:nvPr>
        </p:nvSpPr>
        <p:spPr/>
        <p:txBody>
          <a:bodyPr rtlCol="0"/>
          <a:lstStyle/>
          <a:p>
            <a:pPr rtl="0"/>
            <a:fld id="{8C092C93-231F-4CE2-937B-83EC71D61417}" type="datetime1">
              <a:rPr lang="en-GB" noProof="0" smtClean="0"/>
              <a:t>20/04/2022</a:t>
            </a:fld>
            <a:endParaRPr lang="en-GB" noProof="0" dirty="0"/>
          </a:p>
        </p:txBody>
      </p:sp>
      <p:sp>
        <p:nvSpPr>
          <p:cNvPr id="9" name="Footer Placeholder 8">
            <a:extLst>
              <a:ext uri="{FF2B5EF4-FFF2-40B4-BE49-F238E27FC236}">
                <a16:creationId xmlns:a16="http://schemas.microsoft.com/office/drawing/2014/main" xmlns="" id="{857CFCD5-1192-4E18-8A8F-29E153B44DA4}"/>
              </a:ext>
            </a:extLst>
          </p:cNvPr>
          <p:cNvSpPr>
            <a:spLocks noGrp="1"/>
          </p:cNvSpPr>
          <p:nvPr>
            <p:ph type="ftr" sz="quarter" idx="11"/>
          </p:nvPr>
        </p:nvSpPr>
        <p:spPr/>
        <p:txBody>
          <a:bodyPr rtlCol="0"/>
          <a:lstStyle/>
          <a:p>
            <a:pPr rtl="0"/>
            <a:endParaRPr lang="en-GB" noProof="0" dirty="0"/>
          </a:p>
        </p:txBody>
      </p:sp>
      <p:sp>
        <p:nvSpPr>
          <p:cNvPr id="10" name="Slide Number Placeholder 9">
            <a:extLst>
              <a:ext uri="{FF2B5EF4-FFF2-40B4-BE49-F238E27FC236}">
                <a16:creationId xmlns:a16="http://schemas.microsoft.com/office/drawing/2014/main" xmlns="" id="{E39A109E-5018-4794-92B3-FD5E5BCD95E8}"/>
              </a:ext>
            </a:extLst>
          </p:cNvPr>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rtlCol="0"/>
          <a:lstStyle/>
          <a:p>
            <a:pPr rtl="0"/>
            <a:r>
              <a:rPr lang="en-GB" noProof="0"/>
              <a:t>Click to edit Master title style</a:t>
            </a:r>
            <a:endParaRPr lang="en-GB" noProof="0" dirty="0"/>
          </a:p>
        </p:txBody>
      </p:sp>
      <p:sp>
        <p:nvSpPr>
          <p:cNvPr id="3" name="Content Placeholder 2"/>
          <p:cNvSpPr>
            <a:spLocks noGrp="1"/>
          </p:cNvSpPr>
          <p:nvPr>
            <p:ph sz="half" idx="1"/>
          </p:nvPr>
        </p:nvSpPr>
        <p:spPr>
          <a:xfrm>
            <a:off x="581193" y="2228003"/>
            <a:ext cx="5194767" cy="3633047"/>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Content Placeholder 3"/>
          <p:cNvSpPr>
            <a:spLocks noGrp="1"/>
          </p:cNvSpPr>
          <p:nvPr>
            <p:ph sz="half" idx="2"/>
          </p:nvPr>
        </p:nvSpPr>
        <p:spPr>
          <a:xfrm>
            <a:off x="6416039" y="2228003"/>
            <a:ext cx="5194769" cy="3633047"/>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Date Placeholder 4"/>
          <p:cNvSpPr>
            <a:spLocks noGrp="1"/>
          </p:cNvSpPr>
          <p:nvPr>
            <p:ph type="dt" sz="half" idx="10"/>
          </p:nvPr>
        </p:nvSpPr>
        <p:spPr/>
        <p:txBody>
          <a:bodyPr rtlCol="0"/>
          <a:lstStyle/>
          <a:p>
            <a:pPr rtl="0"/>
            <a:fld id="{DEE08BEA-0258-47EB-B612-55060A7A6C26}" type="datetime1">
              <a:rPr lang="en-GB" noProof="0" smtClean="0"/>
              <a:t>20/04/2022</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rtlCol="0"/>
          <a:lstStyle/>
          <a:p>
            <a:pPr rtl="0"/>
            <a:r>
              <a:rPr lang="en-GB" noProof="0"/>
              <a:t>Click to edit Master title style</a:t>
            </a:r>
            <a:endParaRPr lang="en-GB" noProof="0" dirty="0"/>
          </a:p>
        </p:txBody>
      </p:sp>
      <p:sp>
        <p:nvSpPr>
          <p:cNvPr id="3" name="Text Placeholder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581194" y="2926052"/>
            <a:ext cx="5194766" cy="2934999"/>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5" name="Text Placeholder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GB" noProof="0"/>
              <a:t>Click to edit Master text styles</a:t>
            </a:r>
          </a:p>
        </p:txBody>
      </p:sp>
      <p:sp>
        <p:nvSpPr>
          <p:cNvPr id="6" name="Content Placeholder 5"/>
          <p:cNvSpPr>
            <a:spLocks noGrp="1"/>
          </p:cNvSpPr>
          <p:nvPr>
            <p:ph sz="quarter" idx="4"/>
          </p:nvPr>
        </p:nvSpPr>
        <p:spPr>
          <a:xfrm>
            <a:off x="6416037" y="2926052"/>
            <a:ext cx="5194771" cy="2934999"/>
          </a:xfrm>
        </p:spPr>
        <p:txBody>
          <a:bodyPr rtlCol="0" anchor="t">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7" name="Date Placeholder 6"/>
          <p:cNvSpPr>
            <a:spLocks noGrp="1"/>
          </p:cNvSpPr>
          <p:nvPr>
            <p:ph type="dt" sz="half" idx="10"/>
          </p:nvPr>
        </p:nvSpPr>
        <p:spPr/>
        <p:txBody>
          <a:bodyPr rtlCol="0"/>
          <a:lstStyle/>
          <a:p>
            <a:pPr rtl="0"/>
            <a:fld id="{F60790B7-2569-4302-A735-4CCB8E02185C}" type="datetime1">
              <a:rPr lang="en-GB" noProof="0" smtClean="0"/>
              <a:t>20/04/2022</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rtlCol="0"/>
          <a:lstStyle/>
          <a:p>
            <a:pPr rtl="0"/>
            <a:r>
              <a:rPr lang="en-GB" noProof="0"/>
              <a:t>Click to edit Master title style</a:t>
            </a:r>
            <a:endParaRPr lang="en-GB" noProof="0" dirty="0"/>
          </a:p>
        </p:txBody>
      </p:sp>
      <p:sp>
        <p:nvSpPr>
          <p:cNvPr id="3" name="Date Placeholder 2"/>
          <p:cNvSpPr>
            <a:spLocks noGrp="1"/>
          </p:cNvSpPr>
          <p:nvPr>
            <p:ph type="dt" sz="half" idx="10"/>
          </p:nvPr>
        </p:nvSpPr>
        <p:spPr/>
        <p:txBody>
          <a:bodyPr rtlCol="0"/>
          <a:lstStyle/>
          <a:p>
            <a:pPr rtl="0"/>
            <a:fld id="{6A70AE37-192B-44A5-8D99-C334AE6C76E7}" type="datetime1">
              <a:rPr lang="en-GB" noProof="0" smtClean="0"/>
              <a:t>20/04/2022</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F8CB243E-7D71-49CF-A938-FB4BDCC2A7CA}" type="datetime1">
              <a:rPr lang="en-GB" noProof="0" smtClean="0"/>
              <a:t>20/04/2022</a:t>
            </a:fld>
            <a:endParaRPr lang="en-GB" noProof="0" dirty="0"/>
          </a:p>
        </p:txBody>
      </p:sp>
      <p:sp>
        <p:nvSpPr>
          <p:cNvPr id="3" name="Footer Placeholder 2"/>
          <p:cNvSpPr>
            <a:spLocks noGrp="1"/>
          </p:cNvSpPr>
          <p:nvPr>
            <p:ph type="ftr" sz="quarter" idx="11"/>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en-GB" noProof="0"/>
              <a:t>Click to edit Master title style</a:t>
            </a:r>
            <a:endParaRPr lang="en-GB" noProof="0" dirty="0"/>
          </a:p>
        </p:txBody>
      </p:sp>
      <p:sp>
        <p:nvSpPr>
          <p:cNvPr id="3" name="Content Placeholder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endParaRPr lang="en-GB" noProof="0" dirty="0"/>
          </a:p>
        </p:txBody>
      </p:sp>
      <p:sp>
        <p:nvSpPr>
          <p:cNvPr id="4" name="Text Placeholder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8" name="Date Placeholder 7">
            <a:extLst>
              <a:ext uri="{FF2B5EF4-FFF2-40B4-BE49-F238E27FC236}">
                <a16:creationId xmlns:a16="http://schemas.microsoft.com/office/drawing/2014/main" xmlns="" id="{0B919CC2-2A65-446F-B538-9E6249035445}"/>
              </a:ext>
            </a:extLst>
          </p:cNvPr>
          <p:cNvSpPr>
            <a:spLocks noGrp="1"/>
          </p:cNvSpPr>
          <p:nvPr>
            <p:ph type="dt" sz="half" idx="10"/>
          </p:nvPr>
        </p:nvSpPr>
        <p:spPr>
          <a:xfrm>
            <a:off x="7605951" y="6456916"/>
            <a:ext cx="2844799" cy="365125"/>
          </a:xfrm>
        </p:spPr>
        <p:txBody>
          <a:bodyPr rtlCol="0"/>
          <a:lstStyle/>
          <a:p>
            <a:pPr rtl="0"/>
            <a:fld id="{80E09F93-7BB4-4ADD-A57B-1D4FFD91D649}" type="datetime1">
              <a:rPr lang="en-GB" noProof="0" smtClean="0"/>
              <a:t>20/04/2022</a:t>
            </a:fld>
            <a:endParaRPr lang="en-GB" noProof="0" dirty="0"/>
          </a:p>
        </p:txBody>
      </p:sp>
      <p:sp>
        <p:nvSpPr>
          <p:cNvPr id="10" name="Footer Placeholder 9">
            <a:extLst>
              <a:ext uri="{FF2B5EF4-FFF2-40B4-BE49-F238E27FC236}">
                <a16:creationId xmlns:a16="http://schemas.microsoft.com/office/drawing/2014/main" xmlns="" id="{B72412AE-119E-4982-8B24-63365EFCA796}"/>
              </a:ext>
            </a:extLst>
          </p:cNvPr>
          <p:cNvSpPr>
            <a:spLocks noGrp="1"/>
          </p:cNvSpPr>
          <p:nvPr>
            <p:ph type="ftr" sz="quarter" idx="11"/>
          </p:nvPr>
        </p:nvSpPr>
        <p:spPr>
          <a:xfrm>
            <a:off x="581192" y="6452590"/>
            <a:ext cx="6917210" cy="365125"/>
          </a:xfrm>
        </p:spPr>
        <p:txBody>
          <a:bodyPr rtlCol="0"/>
          <a:lstStyle/>
          <a:p>
            <a:pPr rtl="0"/>
            <a:endParaRPr lang="en-GB" noProof="0" dirty="0"/>
          </a:p>
        </p:txBody>
      </p:sp>
      <p:sp>
        <p:nvSpPr>
          <p:cNvPr id="11" name="Slide Number Placeholder 10">
            <a:extLst>
              <a:ext uri="{FF2B5EF4-FFF2-40B4-BE49-F238E27FC236}">
                <a16:creationId xmlns:a16="http://schemas.microsoft.com/office/drawing/2014/main" xmlns=""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GB" noProof="0" smtClean="0"/>
              <a:pPr/>
              <a:t>‹#›</a:t>
            </a:fld>
            <a:endParaRPr lang="en-GB" noProof="0"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en-GB" noProof="0"/>
              <a:t>Click to edit Master title style</a:t>
            </a:r>
            <a:endParaRPr lang="en-GB" noProof="0" dirty="0"/>
          </a:p>
        </p:txBody>
      </p:sp>
      <p:sp>
        <p:nvSpPr>
          <p:cNvPr id="3" name="Picture Placeholder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endParaRPr lang="en-GB" noProof="0" dirty="0"/>
          </a:p>
        </p:txBody>
      </p:sp>
      <p:sp>
        <p:nvSpPr>
          <p:cNvPr id="4" name="Text Placeholder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57F692FA-895C-4774-A5C9-3841ACBB1F6F}" type="datetime1">
              <a:rPr lang="en-GB" noProof="0" smtClean="0"/>
              <a:t>20/04/2022</a:t>
            </a:fld>
            <a:endParaRPr lang="en-GB" noProof="0" dirty="0"/>
          </a:p>
        </p:txBody>
      </p:sp>
      <p:sp>
        <p:nvSpPr>
          <p:cNvPr id="6" name="Footer Placeholder 5"/>
          <p:cNvSpPr>
            <a:spLocks noGrp="1"/>
          </p:cNvSpPr>
          <p:nvPr>
            <p:ph type="ftr" sz="quarter" idx="11"/>
          </p:nvPr>
        </p:nvSpPr>
        <p:spPr/>
        <p:txBody>
          <a:bodyPr rtlCol="0"/>
          <a:lstStyle/>
          <a:p>
            <a:pPr algn="l" rtl="0"/>
            <a:endParaRPr lang="en-GB" noProof="0" dirty="0"/>
          </a:p>
        </p:txBody>
      </p:sp>
      <p:sp>
        <p:nvSpPr>
          <p:cNvPr id="7" name="Slide Number Placeholder 6"/>
          <p:cNvSpPr>
            <a:spLocks noGrp="1"/>
          </p:cNvSpPr>
          <p:nvPr>
            <p:ph type="sldNum" sz="quarter" idx="12"/>
          </p:nvPr>
        </p:nvSpPr>
        <p:spPr/>
        <p:txBody>
          <a:bodyPr rtlCol="0"/>
          <a:lstStyle/>
          <a:p>
            <a:pPr rtl="0"/>
            <a:fld id="{3A98EE3D-8CD1-4C3F-BD1C-C98C9596463C}" type="slidenum">
              <a:rPr lang="en-GB" noProof="0" smtClean="0"/>
              <a:t>‹#›</a:t>
            </a:fld>
            <a:endParaRPr lang="en-GB" noProof="0"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GB" noProof="0"/>
              <a:t>Click to edit Master title style</a:t>
            </a:r>
            <a:endParaRPr lang="en-GB" noProof="0"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Quarter level</a:t>
            </a:r>
          </a:p>
          <a:p>
            <a:pPr lvl="4" rtl="0"/>
            <a:r>
              <a:rPr lang="en-GB" noProof="0" dirty="0"/>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F7298F3E-B9B5-4403-B67B-75F61717BBF2}" type="datetime1">
              <a:rPr lang="en-GB" noProof="0" smtClean="0"/>
              <a:t>20/04/2022</a:t>
            </a:fld>
            <a:endParaRPr lang="en-GB" noProof="0"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pPr rtl="0"/>
            <a:endParaRPr lang="en-GB" noProof="0"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rtl="0"/>
            <a:fld id="{3A98EE3D-8CD1-4C3F-BD1C-C98C9596463C}" type="slidenum">
              <a:rPr lang="en-GB" noProof="0" smtClean="0"/>
              <a:t>‹#›</a:t>
            </a:fld>
            <a:endParaRPr lang="en-GB" noProof="0"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iasbhai.com/agri-india-hackathon-2021-upsc/" TargetMode="External"/><Relationship Id="rId2" Type="http://schemas.openxmlformats.org/officeDocument/2006/relationships/hyperlink" Target="https://innovateindia.mygov.in/ai-for-agriculture-hackatho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E08D4B6A-8113-4DFB-B82E-B60CAC8E0A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xmlns="" id="{9822E561-F97C-4CBB-A9A6-A6BF6317BC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E1FC5398-C628-478A-822A-BE6CBC51559B}"/>
              </a:ext>
            </a:extLst>
          </p:cNvPr>
          <p:cNvSpPr>
            <a:spLocks noGrp="1"/>
          </p:cNvSpPr>
          <p:nvPr>
            <p:ph type="ctrTitle"/>
          </p:nvPr>
        </p:nvSpPr>
        <p:spPr>
          <a:xfrm>
            <a:off x="8109235" y="863695"/>
            <a:ext cx="3511233" cy="3779995"/>
          </a:xfrm>
        </p:spPr>
        <p:txBody>
          <a:bodyPr rtlCol="0" anchor="ctr">
            <a:normAutofit/>
          </a:bodyPr>
          <a:lstStyle/>
          <a:p>
            <a:pPr rtl="0"/>
            <a:r>
              <a:rPr lang="en-GB" dirty="0">
                <a:solidFill>
                  <a:srgbClr val="00B050"/>
                </a:solidFill>
              </a:rPr>
              <a:t>AGRI</a:t>
            </a:r>
            <a:r>
              <a:rPr lang="en-GB" dirty="0">
                <a:solidFill>
                  <a:schemeClr val="tx1"/>
                </a:solidFill>
              </a:rPr>
              <a:t> ai</a:t>
            </a:r>
            <a:br>
              <a:rPr lang="en-GB" dirty="0">
                <a:solidFill>
                  <a:schemeClr val="tx1"/>
                </a:solidFill>
              </a:rPr>
            </a:br>
            <a:endParaRPr lang="en-GB" dirty="0">
              <a:solidFill>
                <a:schemeClr val="tx1"/>
              </a:solidFill>
            </a:endParaRPr>
          </a:p>
        </p:txBody>
      </p:sp>
      <p:sp>
        <p:nvSpPr>
          <p:cNvPr id="3" name="Subtitle 2">
            <a:extLst>
              <a:ext uri="{FF2B5EF4-FFF2-40B4-BE49-F238E27FC236}">
                <a16:creationId xmlns:a16="http://schemas.microsoft.com/office/drawing/2014/main" xmlns="" id="{07730D41-D3A4-4CFC-91DC-62E6A5AE503B}"/>
              </a:ext>
            </a:extLst>
          </p:cNvPr>
          <p:cNvSpPr>
            <a:spLocks noGrp="1"/>
          </p:cNvSpPr>
          <p:nvPr>
            <p:ph type="subTitle" idx="1"/>
          </p:nvPr>
        </p:nvSpPr>
        <p:spPr>
          <a:xfrm>
            <a:off x="7926947" y="4513062"/>
            <a:ext cx="4550818" cy="1481243"/>
          </a:xfrm>
        </p:spPr>
        <p:txBody>
          <a:bodyPr rtlCol="0" anchor="t">
            <a:normAutofit fontScale="85000" lnSpcReduction="20000"/>
          </a:bodyPr>
          <a:lstStyle/>
          <a:p>
            <a:pPr rtl="0"/>
            <a:r>
              <a:rPr lang="en-GB" sz="2000" u="sng" dirty="0">
                <a:solidFill>
                  <a:schemeClr val="tx1"/>
                </a:solidFill>
              </a:rPr>
              <a:t>Batch : 07</a:t>
            </a:r>
          </a:p>
          <a:p>
            <a:pPr rtl="0"/>
            <a:r>
              <a:rPr lang="en-GB" sz="2000" dirty="0">
                <a:solidFill>
                  <a:schemeClr val="tx1"/>
                </a:solidFill>
              </a:rPr>
              <a:t>Ch Karthik - 187y1a1218</a:t>
            </a:r>
          </a:p>
          <a:p>
            <a:pPr rtl="0"/>
            <a:r>
              <a:rPr lang="en-GB" sz="2000" dirty="0" err="1">
                <a:solidFill>
                  <a:schemeClr val="tx1"/>
                </a:solidFill>
              </a:rPr>
              <a:t>Balla</a:t>
            </a:r>
            <a:r>
              <a:rPr lang="en-GB" sz="2000" dirty="0">
                <a:solidFill>
                  <a:schemeClr val="tx1"/>
                </a:solidFill>
              </a:rPr>
              <a:t> </a:t>
            </a:r>
            <a:r>
              <a:rPr lang="en-GB" sz="2000" dirty="0" err="1">
                <a:solidFill>
                  <a:schemeClr val="tx1"/>
                </a:solidFill>
              </a:rPr>
              <a:t>bala</a:t>
            </a:r>
            <a:r>
              <a:rPr lang="en-GB" sz="2000" dirty="0">
                <a:solidFill>
                  <a:schemeClr val="tx1"/>
                </a:solidFill>
              </a:rPr>
              <a:t> </a:t>
            </a:r>
            <a:r>
              <a:rPr lang="en-GB" sz="2000" dirty="0" err="1">
                <a:solidFill>
                  <a:schemeClr val="tx1"/>
                </a:solidFill>
              </a:rPr>
              <a:t>ganesh</a:t>
            </a:r>
            <a:r>
              <a:rPr lang="en-GB" sz="2000" dirty="0">
                <a:solidFill>
                  <a:schemeClr val="tx1"/>
                </a:solidFill>
              </a:rPr>
              <a:t> – 187y1a1208</a:t>
            </a:r>
          </a:p>
          <a:p>
            <a:pPr rtl="0"/>
            <a:r>
              <a:rPr lang="en-GB" sz="2000" dirty="0">
                <a:solidFill>
                  <a:schemeClr val="tx1"/>
                </a:solidFill>
              </a:rPr>
              <a:t>Guided by :  g </a:t>
            </a:r>
            <a:r>
              <a:rPr lang="en-GB" sz="2000" dirty="0" err="1">
                <a:solidFill>
                  <a:schemeClr val="tx1"/>
                </a:solidFill>
              </a:rPr>
              <a:t>sunil</a:t>
            </a:r>
            <a:r>
              <a:rPr lang="en-GB" sz="2000" dirty="0">
                <a:solidFill>
                  <a:schemeClr val="tx1"/>
                </a:solidFill>
              </a:rPr>
              <a:t> Santosh </a:t>
            </a:r>
            <a:r>
              <a:rPr lang="en-GB" sz="2000" dirty="0" err="1">
                <a:solidFill>
                  <a:schemeClr val="tx1"/>
                </a:solidFill>
              </a:rPr>
              <a:t>kumar</a:t>
            </a:r>
            <a:endParaRPr lang="en-GB" sz="2000" dirty="0">
              <a:solidFill>
                <a:schemeClr val="tx1"/>
              </a:solidFill>
            </a:endParaRPr>
          </a:p>
        </p:txBody>
      </p:sp>
      <p:pic>
        <p:nvPicPr>
          <p:cNvPr id="5" name="Picture 4" descr="A bowl of oranges ">
            <a:extLst>
              <a:ext uri="{FF2B5EF4-FFF2-40B4-BE49-F238E27FC236}">
                <a16:creationId xmlns:a16="http://schemas.microsoft.com/office/drawing/2014/main" xmlns="" id="{46FD3043-02B3-4F91-A2CB-FF01D76F3FD5}"/>
              </a:ext>
            </a:extLst>
          </p:cNvPr>
          <p:cNvPicPr>
            <a:picLocks noChangeAspect="1"/>
          </p:cNvPicPr>
          <p:nvPr/>
        </p:nvPicPr>
        <p:blipFill rotWithShape="1">
          <a:blip r:embed="rId4">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xmlns="" id="{B01B0E58-A5C8-4CDA-A2E0-35DF94E598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2156"/>
            <a:ext cx="11001208" cy="821844"/>
          </a:xfrm>
        </p:spPr>
        <p:txBody>
          <a:bodyPr/>
          <a:lstStyle/>
          <a:p>
            <a:r>
              <a:rPr lang="en-US" dirty="0" smtClean="0"/>
              <a:t>Class diagram</a:t>
            </a:r>
            <a:endParaRPr lang="en-IN" dirty="0"/>
          </a:p>
        </p:txBody>
      </p:sp>
      <p:pic>
        <p:nvPicPr>
          <p:cNvPr id="10243" name="Picture 3" descr="C:\Users\pc\Desktop\Class diagram u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16" y="2051049"/>
            <a:ext cx="8750118" cy="4529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38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807989"/>
          </a:xfrm>
        </p:spPr>
        <p:txBody>
          <a:bodyPr/>
          <a:lstStyle/>
          <a:p>
            <a:r>
              <a:rPr lang="en-US" dirty="0" smtClean="0"/>
              <a:t>Sequence diagram</a:t>
            </a:r>
            <a:endParaRPr lang="en-IN" dirty="0"/>
          </a:p>
        </p:txBody>
      </p:sp>
      <p:pic>
        <p:nvPicPr>
          <p:cNvPr id="11267" name="Picture 3" descr="C:\Users\pc\Desktop\sequence 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232" y="1468583"/>
            <a:ext cx="5016186" cy="5389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744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849553"/>
          </a:xfrm>
        </p:spPr>
        <p:txBody>
          <a:bodyPr/>
          <a:lstStyle/>
          <a:p>
            <a:r>
              <a:rPr lang="en-US" dirty="0" smtClean="0"/>
              <a:t>Activity diagram</a:t>
            </a:r>
            <a:endParaRPr lang="en-IN" dirty="0"/>
          </a:p>
        </p:txBody>
      </p:sp>
      <p:pic>
        <p:nvPicPr>
          <p:cNvPr id="12290" name="Picture 2" descr="C:\Users\pc\Desktop\activity 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110" y="1163782"/>
            <a:ext cx="4141966" cy="559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487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pc\Desktop\last and final p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04" y="822325"/>
            <a:ext cx="11125777"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24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214" y="760021"/>
            <a:ext cx="11277593" cy="6543304"/>
          </a:xfrm>
        </p:spPr>
        <p:txBody>
          <a:bodyPr/>
          <a:lstStyle/>
          <a:p>
            <a:endParaRPr lang="en-IN" dirty="0"/>
          </a:p>
        </p:txBody>
      </p:sp>
      <p:pic>
        <p:nvPicPr>
          <p:cNvPr id="1026" name="Picture 2" descr="C:\Users\pc\Desktop\How to ru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26" y="1183518"/>
            <a:ext cx="8604102" cy="511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790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15637" y="700645"/>
            <a:ext cx="5320146" cy="486888"/>
          </a:xfrm>
        </p:spPr>
        <p:txBody>
          <a:bodyPr/>
          <a:lstStyle/>
          <a:p>
            <a:r>
              <a:rPr lang="en-US" dirty="0" smtClean="0"/>
              <a:t>NPM Install</a:t>
            </a:r>
            <a:endParaRPr lang="en-IN" dirty="0"/>
          </a:p>
        </p:txBody>
      </p:sp>
      <p:pic>
        <p:nvPicPr>
          <p:cNvPr id="7" name="Picture 2" descr="C:\Users\pc\Desktop\Step1.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80497" y="1294411"/>
            <a:ext cx="4837518" cy="30228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pc\Desktop\Step2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692" y="3978234"/>
            <a:ext cx="9475679" cy="27550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510845" y="3504418"/>
            <a:ext cx="3465372" cy="369332"/>
          </a:xfrm>
          <a:prstGeom prst="rect">
            <a:avLst/>
          </a:prstGeom>
          <a:noFill/>
        </p:spPr>
        <p:txBody>
          <a:bodyPr wrap="none" rtlCol="0">
            <a:spAutoFit/>
          </a:bodyPr>
          <a:lstStyle/>
          <a:p>
            <a:r>
              <a:rPr lang="en-US" dirty="0" smtClean="0"/>
              <a:t>NPM Start : To connect local host.</a:t>
            </a:r>
            <a:endParaRPr lang="en-IN" dirty="0"/>
          </a:p>
        </p:txBody>
      </p:sp>
    </p:spTree>
    <p:extLst>
      <p:ext uri="{BB962C8B-B14F-4D97-AF65-F5344CB8AC3E}">
        <p14:creationId xmlns:p14="http://schemas.microsoft.com/office/powerpoint/2010/main" val="1868977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c\Desktop\Outpu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71" y="1318161"/>
            <a:ext cx="10747168" cy="540999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81192" y="702156"/>
            <a:ext cx="11029616" cy="497251"/>
          </a:xfrm>
        </p:spPr>
        <p:txBody>
          <a:bodyPr>
            <a:normAutofit fontScale="90000"/>
          </a:bodyPr>
          <a:lstStyle/>
          <a:p>
            <a:r>
              <a:rPr lang="en-US" dirty="0" smtClean="0"/>
              <a:t>Final Output : Tab 1</a:t>
            </a:r>
            <a:endParaRPr lang="en-IN" dirty="0"/>
          </a:p>
        </p:txBody>
      </p:sp>
    </p:spTree>
    <p:extLst>
      <p:ext uri="{BB962C8B-B14F-4D97-AF65-F5344CB8AC3E}">
        <p14:creationId xmlns:p14="http://schemas.microsoft.com/office/powerpoint/2010/main" val="2361724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pc\Desktop\cr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515" y="1094695"/>
            <a:ext cx="10032290" cy="54961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30515" y="629392"/>
            <a:ext cx="4165880" cy="4653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Crop Recommender</a:t>
            </a:r>
            <a:endParaRPr lang="en-IN" b="1" dirty="0"/>
          </a:p>
        </p:txBody>
      </p:sp>
    </p:spTree>
    <p:extLst>
      <p:ext uri="{BB962C8B-B14F-4D97-AF65-F5344CB8AC3E}">
        <p14:creationId xmlns:p14="http://schemas.microsoft.com/office/powerpoint/2010/main" val="3437981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pc\Desktop\crop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915" y="823194"/>
            <a:ext cx="10907486" cy="582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49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pc\Desktop\fertilize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54" y="712092"/>
            <a:ext cx="11194473" cy="607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554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994BFC-5BB9-4778-9914-7CCD8137F462}"/>
              </a:ext>
            </a:extLst>
          </p:cNvPr>
          <p:cNvSpPr>
            <a:spLocks noGrp="1"/>
          </p:cNvSpPr>
          <p:nvPr>
            <p:ph type="ctrTitle"/>
          </p:nvPr>
        </p:nvSpPr>
        <p:spPr/>
        <p:txBody>
          <a:bodyPr/>
          <a:lstStyle/>
          <a:p>
            <a:r>
              <a:rPr lang="en-US" dirty="0"/>
              <a:t>Hackathon details</a:t>
            </a:r>
            <a:endParaRPr lang="en-IN" dirty="0"/>
          </a:p>
        </p:txBody>
      </p:sp>
      <p:sp>
        <p:nvSpPr>
          <p:cNvPr id="3" name="Subtitle 2">
            <a:extLst>
              <a:ext uri="{FF2B5EF4-FFF2-40B4-BE49-F238E27FC236}">
                <a16:creationId xmlns:a16="http://schemas.microsoft.com/office/drawing/2014/main" xmlns="" id="{6AF3947E-F20D-44D3-B74E-0FA295EDFAFD}"/>
              </a:ext>
            </a:extLst>
          </p:cNvPr>
          <p:cNvSpPr>
            <a:spLocks noGrp="1"/>
          </p:cNvSpPr>
          <p:nvPr>
            <p:ph type="subTitle" idx="1"/>
          </p:nvPr>
        </p:nvSpPr>
        <p:spPr>
          <a:xfrm>
            <a:off x="556309" y="3219061"/>
            <a:ext cx="10993546" cy="2365806"/>
          </a:xfrm>
        </p:spPr>
        <p:txBody>
          <a:bodyPr/>
          <a:lstStyle/>
          <a:p>
            <a:r>
              <a:rPr lang="en-IN" dirty="0">
                <a:hlinkClick r:id="rId2"/>
              </a:rPr>
              <a:t>https://innovateindia.mygov.in/ai-for-agriculture-hackathon/</a:t>
            </a:r>
            <a:endParaRPr lang="en-IN" dirty="0"/>
          </a:p>
          <a:p>
            <a:r>
              <a:rPr lang="en-IN" dirty="0">
                <a:hlinkClick r:id="rId3"/>
              </a:rPr>
              <a:t>https://www.iasbhai.com/agri-india-hackathon-2021-upsc/</a:t>
            </a:r>
            <a:endParaRPr lang="en-IN" dirty="0"/>
          </a:p>
          <a:p>
            <a:endParaRPr lang="en-IN" dirty="0"/>
          </a:p>
        </p:txBody>
      </p:sp>
    </p:spTree>
    <p:extLst>
      <p:ext uri="{BB962C8B-B14F-4D97-AF65-F5344CB8AC3E}">
        <p14:creationId xmlns:p14="http://schemas.microsoft.com/office/powerpoint/2010/main" val="724272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pc\Desktop\fertilizer2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768971"/>
            <a:ext cx="11189999" cy="5986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213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CD14C9-DB78-4545-A8A5-E6DE7795526B}"/>
              </a:ext>
            </a:extLst>
          </p:cNvPr>
          <p:cNvSpPr>
            <a:spLocks noGrp="1"/>
          </p:cNvSpPr>
          <p:nvPr>
            <p:ph type="title"/>
          </p:nvPr>
        </p:nvSpPr>
        <p:spPr/>
        <p:txBody>
          <a:bodyPr/>
          <a:lstStyle/>
          <a:p>
            <a:r>
              <a:rPr lang="en-US" dirty="0"/>
              <a:t>Conclusion and future scope</a:t>
            </a:r>
            <a:endParaRPr lang="en-IN" dirty="0"/>
          </a:p>
        </p:txBody>
      </p:sp>
      <p:sp>
        <p:nvSpPr>
          <p:cNvPr id="3" name="Content Placeholder 2">
            <a:extLst>
              <a:ext uri="{FF2B5EF4-FFF2-40B4-BE49-F238E27FC236}">
                <a16:creationId xmlns:a16="http://schemas.microsoft.com/office/drawing/2014/main" xmlns="" id="{DBD2E531-5079-4AFB-BEB8-27AA14929710}"/>
              </a:ext>
            </a:extLst>
          </p:cNvPr>
          <p:cNvSpPr>
            <a:spLocks noGrp="1"/>
          </p:cNvSpPr>
          <p:nvPr>
            <p:ph idx="1"/>
          </p:nvPr>
        </p:nvSpPr>
        <p:spPr/>
        <p:txBody>
          <a:bodyPr/>
          <a:lstStyle/>
          <a:p>
            <a:r>
              <a:rPr lang="en-US" dirty="0"/>
              <a:t>The prediction of crop yield based on location and proper implementation of algorithms have proved that the higher crop yield can be achieved.</a:t>
            </a:r>
          </a:p>
          <a:p>
            <a:r>
              <a:rPr lang="en-US" dirty="0"/>
              <a:t> From above work I conclude that for soil classification Random Forest is good with accuracy 86.35% compare to Support Vector Machine. </a:t>
            </a:r>
          </a:p>
          <a:p>
            <a:r>
              <a:rPr lang="en-US" dirty="0"/>
              <a:t>For crop yield prediction Support Vector Machine is good with accuracy 99.47% compare to Random Forest algorithm. The work can be extended further to add following functionality. </a:t>
            </a:r>
          </a:p>
          <a:p>
            <a:r>
              <a:rPr lang="en-US" dirty="0"/>
              <a:t>In fertilizer recommendation  suitable crops and required fertilizer for each particular crop is recommended.</a:t>
            </a:r>
          </a:p>
        </p:txBody>
      </p:sp>
    </p:spTree>
    <p:extLst>
      <p:ext uri="{BB962C8B-B14F-4D97-AF65-F5344CB8AC3E}">
        <p14:creationId xmlns:p14="http://schemas.microsoft.com/office/powerpoint/2010/main" val="1974672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887324-1CA7-41C9-BF36-EC7C436A1784}"/>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xmlns="" id="{0840F936-E813-4E79-8D8F-26440576697B}"/>
              </a:ext>
            </a:extLst>
          </p:cNvPr>
          <p:cNvSpPr>
            <a:spLocks noGrp="1"/>
          </p:cNvSpPr>
          <p:nvPr>
            <p:ph idx="1"/>
          </p:nvPr>
        </p:nvSpPr>
        <p:spPr/>
        <p:txBody>
          <a:bodyPr/>
          <a:lstStyle/>
          <a:p>
            <a:r>
              <a:rPr lang="en-US" dirty="0" err="1"/>
              <a:t>Rushika</a:t>
            </a:r>
            <a:r>
              <a:rPr lang="en-US" dirty="0"/>
              <a:t> G., </a:t>
            </a:r>
            <a:r>
              <a:rPr lang="en-US" dirty="0" err="1"/>
              <a:t>Juilee</a:t>
            </a:r>
            <a:r>
              <a:rPr lang="en-US" dirty="0"/>
              <a:t> K, Pooja M, </a:t>
            </a:r>
            <a:r>
              <a:rPr lang="en-US" dirty="0" err="1"/>
              <a:t>Sachee</a:t>
            </a:r>
            <a:r>
              <a:rPr lang="en-US" dirty="0"/>
              <a:t> N, and </a:t>
            </a:r>
            <a:r>
              <a:rPr lang="en-US" dirty="0" err="1"/>
              <a:t>PriyaR.L</a:t>
            </a:r>
            <a:r>
              <a:rPr lang="en-US" dirty="0"/>
              <a:t>.(2018). Prediction of Crop Yield using </a:t>
            </a:r>
            <a:r>
              <a:rPr lang="en-US" dirty="0" err="1"/>
              <a:t>MachineLearning</a:t>
            </a:r>
            <a:r>
              <a:rPr lang="en-US" dirty="0"/>
              <a:t>, Issue 02 IRJET (</a:t>
            </a:r>
            <a:r>
              <a:rPr lang="en-US" dirty="0" err="1"/>
              <a:t>pg</a:t>
            </a:r>
            <a:r>
              <a:rPr lang="en-US" dirty="0"/>
              <a:t> 2337-2339).</a:t>
            </a:r>
          </a:p>
          <a:p>
            <a:r>
              <a:rPr lang="en-IN" dirty="0" err="1"/>
              <a:t>Ruchita</a:t>
            </a:r>
            <a:r>
              <a:rPr lang="en-IN" dirty="0"/>
              <a:t> T, Shreya B, Prasanna D, and </a:t>
            </a:r>
            <a:r>
              <a:rPr lang="en-IN" dirty="0" err="1"/>
              <a:t>Anagha</a:t>
            </a:r>
            <a:r>
              <a:rPr lang="en-IN" dirty="0"/>
              <a:t> C(2017). Crop Yield Prediction using Big Data </a:t>
            </a:r>
            <a:r>
              <a:rPr lang="en-IN" dirty="0" err="1"/>
              <a:t>Analytics,Volume</a:t>
            </a:r>
            <a:r>
              <a:rPr lang="en-IN" dirty="0"/>
              <a:t> 6, Issue 11, IJCMS.</a:t>
            </a:r>
            <a:endParaRPr lang="en-US" dirty="0"/>
          </a:p>
          <a:p>
            <a:r>
              <a:rPr lang="en-IN" dirty="0" err="1"/>
              <a:t>Niketa</a:t>
            </a:r>
            <a:r>
              <a:rPr lang="en-IN" dirty="0"/>
              <a:t> G, Leisa A.J., </a:t>
            </a:r>
            <a:r>
              <a:rPr lang="en-IN" dirty="0" err="1"/>
              <a:t>Owaiz</a:t>
            </a:r>
            <a:r>
              <a:rPr lang="en-IN" dirty="0"/>
              <a:t> </a:t>
            </a:r>
            <a:r>
              <a:rPr lang="en-IN" dirty="0" err="1"/>
              <a:t>Petkar</a:t>
            </a:r>
            <a:r>
              <a:rPr lang="en-IN" dirty="0"/>
              <a:t>, and </a:t>
            </a:r>
            <a:r>
              <a:rPr lang="en-IN" dirty="0" err="1"/>
              <a:t>AmiyaK.T</a:t>
            </a:r>
            <a:r>
              <a:rPr lang="en-IN" dirty="0"/>
              <a:t>.(2016). Rice Crop Yield Prediction in India </a:t>
            </a:r>
            <a:r>
              <a:rPr lang="en-IN" dirty="0" err="1"/>
              <a:t>usingSupport</a:t>
            </a:r>
            <a:r>
              <a:rPr lang="en-IN" dirty="0"/>
              <a:t> Vector Machines 978-1-5090-2033-1/16/$31.00 ©2016 IEEE.</a:t>
            </a:r>
            <a:endParaRPr lang="en-US" dirty="0"/>
          </a:p>
          <a:p>
            <a:r>
              <a:rPr lang="en-US" dirty="0" err="1"/>
              <a:t>S.Bhanumathi</a:t>
            </a:r>
            <a:r>
              <a:rPr lang="en-US" dirty="0"/>
              <a:t>, </a:t>
            </a:r>
            <a:r>
              <a:rPr lang="en-US" dirty="0" err="1"/>
              <a:t>M.Vineeth</a:t>
            </a:r>
            <a:r>
              <a:rPr lang="en-US" dirty="0"/>
              <a:t> and </a:t>
            </a:r>
            <a:r>
              <a:rPr lang="en-US" dirty="0" err="1"/>
              <a:t>N.Rohit</a:t>
            </a:r>
            <a:r>
              <a:rPr lang="en-US" dirty="0"/>
              <a:t> (2019). </a:t>
            </a:r>
            <a:r>
              <a:rPr lang="en-US" dirty="0" err="1"/>
              <a:t>CropYield</a:t>
            </a:r>
            <a:r>
              <a:rPr lang="en-US" dirty="0"/>
              <a:t> Prediction and Efficient use of Fertilizers, (pg.0769-0773), ICCSP.</a:t>
            </a:r>
            <a:endParaRPr lang="en-IN" dirty="0"/>
          </a:p>
        </p:txBody>
      </p:sp>
    </p:spTree>
    <p:extLst>
      <p:ext uri="{BB962C8B-B14F-4D97-AF65-F5344CB8AC3E}">
        <p14:creationId xmlns:p14="http://schemas.microsoft.com/office/powerpoint/2010/main" val="712186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A67930-7254-4540-BEAB-0FC444E8D0EC}"/>
              </a:ext>
            </a:extLst>
          </p:cNvPr>
          <p:cNvSpPr>
            <a:spLocks noGrp="1"/>
          </p:cNvSpPr>
          <p:nvPr>
            <p:ph type="ctrTitle"/>
          </p:nvPr>
        </p:nvSpPr>
        <p:spPr/>
        <p:txBody>
          <a:bodyPr/>
          <a:lstStyle/>
          <a:p>
            <a:r>
              <a:rPr lang="en-US" dirty="0"/>
              <a:t>Thank you</a:t>
            </a:r>
            <a:endParaRPr lang="en-IN" dirty="0"/>
          </a:p>
        </p:txBody>
      </p:sp>
    </p:spTree>
    <p:extLst>
      <p:ext uri="{BB962C8B-B14F-4D97-AF65-F5344CB8AC3E}">
        <p14:creationId xmlns:p14="http://schemas.microsoft.com/office/powerpoint/2010/main" val="125082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A4B6FD-2B51-4C31-80A5-317A5967441E}"/>
              </a:ext>
            </a:extLst>
          </p:cNvPr>
          <p:cNvSpPr>
            <a:spLocks noGrp="1"/>
          </p:cNvSpPr>
          <p:nvPr>
            <p:ph type="title"/>
          </p:nvPr>
        </p:nvSpPr>
        <p:spPr/>
        <p:txBody>
          <a:bodyPr>
            <a:normAutofit/>
          </a:bodyPr>
          <a:lstStyle/>
          <a:p>
            <a:r>
              <a:rPr lang="en-US" sz="3200" dirty="0"/>
              <a:t>Abstract</a:t>
            </a:r>
            <a:endParaRPr lang="en-IN" sz="3200" dirty="0"/>
          </a:p>
        </p:txBody>
      </p:sp>
      <p:sp>
        <p:nvSpPr>
          <p:cNvPr id="3" name="Content Placeholder 2">
            <a:extLst>
              <a:ext uri="{FF2B5EF4-FFF2-40B4-BE49-F238E27FC236}">
                <a16:creationId xmlns:a16="http://schemas.microsoft.com/office/drawing/2014/main" xmlns="" id="{F6732699-51FA-4150-B289-666654EE68EC}"/>
              </a:ext>
            </a:extLst>
          </p:cNvPr>
          <p:cNvSpPr>
            <a:spLocks noGrp="1"/>
          </p:cNvSpPr>
          <p:nvPr>
            <p:ph idx="1"/>
          </p:nvPr>
        </p:nvSpPr>
        <p:spPr>
          <a:xfrm>
            <a:off x="581192" y="2127380"/>
            <a:ext cx="11029615" cy="3847970"/>
          </a:xfrm>
        </p:spPr>
        <p:txBody>
          <a:bodyPr>
            <a:normAutofit/>
          </a:bodyPr>
          <a:lstStyle/>
          <a:p>
            <a:r>
              <a:rPr lang="en-US" sz="2000" dirty="0" err="1"/>
              <a:t>AgriAI</a:t>
            </a:r>
            <a:r>
              <a:rPr lang="en-US" sz="2000" dirty="0"/>
              <a:t> is a machine learning based we application build using React and Flask.</a:t>
            </a:r>
          </a:p>
          <a:p>
            <a:r>
              <a:rPr lang="en-US" sz="2000" dirty="0"/>
              <a:t> </a:t>
            </a:r>
            <a:r>
              <a:rPr lang="en-US" sz="2000" dirty="0" err="1"/>
              <a:t>AgriAI</a:t>
            </a:r>
            <a:r>
              <a:rPr lang="en-US" sz="2000" dirty="0"/>
              <a:t> is used for recommending Crop and Fertilizers based on the soil features. The application used three </a:t>
            </a:r>
            <a:r>
              <a:rPr lang="en-US" sz="2000" dirty="0" err="1"/>
              <a:t>accuractely</a:t>
            </a:r>
            <a:r>
              <a:rPr lang="en-US" sz="2000" dirty="0"/>
              <a:t> </a:t>
            </a:r>
            <a:r>
              <a:rPr lang="en-US" sz="2000" dirty="0" err="1"/>
              <a:t>predciting</a:t>
            </a:r>
            <a:r>
              <a:rPr lang="en-US" sz="2000" dirty="0"/>
              <a:t> models to make the final predictions. The link for the python notebooks containing the implementation for the models are present in the All Links section of this Readme.</a:t>
            </a:r>
          </a:p>
          <a:p>
            <a:r>
              <a:rPr lang="en-US" sz="2000" dirty="0"/>
              <a:t>An API was built using Flask and was deployed on Heroku. This Flask API is used to get the recommendation made by the machine learning models in JSON format. The input data is sent as a POST request to the API to get the predicted </a:t>
            </a:r>
            <a:r>
              <a:rPr lang="en-US" sz="2000" dirty="0" err="1"/>
              <a:t>information.React</a:t>
            </a:r>
            <a:r>
              <a:rPr lang="en-US" sz="2000" dirty="0"/>
              <a:t> JS was used to build the frontend part of the application. JS packages such as </a:t>
            </a:r>
            <a:r>
              <a:rPr lang="en-US" sz="2000" dirty="0" err="1"/>
              <a:t>MaterialUI</a:t>
            </a:r>
            <a:r>
              <a:rPr lang="en-US" sz="2000" dirty="0"/>
              <a:t>, </a:t>
            </a:r>
            <a:r>
              <a:rPr lang="en-US" sz="2000" dirty="0" err="1"/>
              <a:t>Axios</a:t>
            </a:r>
            <a:r>
              <a:rPr lang="en-US" sz="2000" dirty="0"/>
              <a:t>, react-router-</a:t>
            </a:r>
            <a:r>
              <a:rPr lang="en-US" sz="2000" dirty="0" err="1"/>
              <a:t>dom</a:t>
            </a:r>
            <a:r>
              <a:rPr lang="en-US" sz="2000" dirty="0"/>
              <a:t> were used for frontend part of the web application</a:t>
            </a:r>
          </a:p>
        </p:txBody>
      </p:sp>
    </p:spTree>
    <p:extLst>
      <p:ext uri="{BB962C8B-B14F-4D97-AF65-F5344CB8AC3E}">
        <p14:creationId xmlns:p14="http://schemas.microsoft.com/office/powerpoint/2010/main" val="389991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754206-2D30-4809-9F35-BD7664ADEE1B}"/>
              </a:ext>
            </a:extLst>
          </p:cNvPr>
          <p:cNvSpPr>
            <a:spLocks noGrp="1"/>
          </p:cNvSpPr>
          <p:nvPr>
            <p:ph type="title"/>
          </p:nvPr>
        </p:nvSpPr>
        <p:spPr/>
        <p:txBody>
          <a:bodyPr>
            <a:normAutofit/>
          </a:bodyPr>
          <a:lstStyle/>
          <a:p>
            <a:r>
              <a:rPr lang="en-US" sz="3200" dirty="0"/>
              <a:t>introduction</a:t>
            </a:r>
            <a:endParaRPr lang="en-IN" sz="3200" dirty="0"/>
          </a:p>
        </p:txBody>
      </p:sp>
      <p:sp>
        <p:nvSpPr>
          <p:cNvPr id="3" name="Content Placeholder 2">
            <a:extLst>
              <a:ext uri="{FF2B5EF4-FFF2-40B4-BE49-F238E27FC236}">
                <a16:creationId xmlns:a16="http://schemas.microsoft.com/office/drawing/2014/main" xmlns="" id="{D00CE36C-6EED-4E10-92B4-D38F3155628D}"/>
              </a:ext>
            </a:extLst>
          </p:cNvPr>
          <p:cNvSpPr>
            <a:spLocks noGrp="1"/>
          </p:cNvSpPr>
          <p:nvPr>
            <p:ph idx="1"/>
          </p:nvPr>
        </p:nvSpPr>
        <p:spPr>
          <a:xfrm>
            <a:off x="581192" y="2146040"/>
            <a:ext cx="11029615" cy="3829309"/>
          </a:xfrm>
        </p:spPr>
        <p:txBody>
          <a:bodyPr>
            <a:normAutofit/>
          </a:bodyPr>
          <a:lstStyle/>
          <a:p>
            <a:r>
              <a:rPr lang="en-US" sz="2000" dirty="0"/>
              <a:t>AI systems are helping to improve the overall harvest quality and accuracy – known as precision agriculture. AI technology helps in crop prediction ,fertilizer usage and poor nutrition of farms. AI sensors can detect and target weeds and then decide which herbicide to apply within the region.</a:t>
            </a:r>
          </a:p>
          <a:p>
            <a:r>
              <a:rPr lang="en-US" sz="2000" dirty="0"/>
              <a:t>We use state-of-the-art </a:t>
            </a:r>
            <a:r>
              <a:rPr lang="en-US" sz="2000" dirty="0" err="1"/>
              <a:t>react,flask,machine</a:t>
            </a:r>
            <a:r>
              <a:rPr lang="en-US" sz="2000" dirty="0"/>
              <a:t> learning and deep learning technologies to help you guide through the entire farming process. Make informed decisions to understand the demographics of your area, understand the factors that affect your crop and keep them healthy for a super awesome successful yield.</a:t>
            </a:r>
            <a:endParaRPr lang="en-IN" sz="2000" dirty="0"/>
          </a:p>
        </p:txBody>
      </p:sp>
    </p:spTree>
    <p:extLst>
      <p:ext uri="{BB962C8B-B14F-4D97-AF65-F5344CB8AC3E}">
        <p14:creationId xmlns:p14="http://schemas.microsoft.com/office/powerpoint/2010/main" val="1309620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415C43-DF82-4E60-89D7-A8D9EB1E9826}"/>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xmlns="" id="{661AFAA1-D2BC-4D4B-9B3C-E4F5A8257788}"/>
              </a:ext>
            </a:extLst>
          </p:cNvPr>
          <p:cNvSpPr>
            <a:spLocks noGrp="1"/>
          </p:cNvSpPr>
          <p:nvPr>
            <p:ph idx="1"/>
          </p:nvPr>
        </p:nvSpPr>
        <p:spPr>
          <a:xfrm>
            <a:off x="581192" y="2043404"/>
            <a:ext cx="10136570" cy="2271096"/>
          </a:xfrm>
        </p:spPr>
        <p:txBody>
          <a:bodyPr/>
          <a:lstStyle/>
          <a:p>
            <a:r>
              <a:rPr lang="en-US" dirty="0"/>
              <a:t>Crop Guidance and  Fertilizer Recommender :</a:t>
            </a:r>
          </a:p>
          <a:p>
            <a:pPr marL="0" indent="0">
              <a:buNone/>
            </a:pPr>
            <a:r>
              <a:rPr lang="en-US" dirty="0"/>
              <a:t> 	Helping the Farmer in terms of Crop Guidance and  Fertilizer Recommender .</a:t>
            </a:r>
            <a:endParaRPr lang="en-IN" dirty="0"/>
          </a:p>
        </p:txBody>
      </p:sp>
    </p:spTree>
    <p:extLst>
      <p:ext uri="{BB962C8B-B14F-4D97-AF65-F5344CB8AC3E}">
        <p14:creationId xmlns:p14="http://schemas.microsoft.com/office/powerpoint/2010/main" val="59351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C4CEA0-EC73-490F-95D9-6DCFE28FCF54}"/>
              </a:ext>
            </a:extLst>
          </p:cNvPr>
          <p:cNvSpPr>
            <a:spLocks noGrp="1"/>
          </p:cNvSpPr>
          <p:nvPr>
            <p:ph type="title"/>
          </p:nvPr>
        </p:nvSpPr>
        <p:spPr/>
        <p:txBody>
          <a:bodyPr/>
          <a:lstStyle/>
          <a:p>
            <a:r>
              <a:rPr lang="en-US" dirty="0"/>
              <a:t>Software requirements</a:t>
            </a:r>
            <a:endParaRPr lang="en-IN" dirty="0"/>
          </a:p>
        </p:txBody>
      </p:sp>
      <p:sp>
        <p:nvSpPr>
          <p:cNvPr id="3" name="Content Placeholder 2">
            <a:extLst>
              <a:ext uri="{FF2B5EF4-FFF2-40B4-BE49-F238E27FC236}">
                <a16:creationId xmlns:a16="http://schemas.microsoft.com/office/drawing/2014/main" xmlns="" id="{9986D2F8-46F4-484E-B1DC-81E1CEF392EE}"/>
              </a:ext>
            </a:extLst>
          </p:cNvPr>
          <p:cNvSpPr>
            <a:spLocks noGrp="1"/>
          </p:cNvSpPr>
          <p:nvPr>
            <p:ph idx="1"/>
          </p:nvPr>
        </p:nvSpPr>
        <p:spPr/>
        <p:txBody>
          <a:bodyPr/>
          <a:lstStyle/>
          <a:p>
            <a:r>
              <a:rPr lang="en-US" dirty="0"/>
              <a:t>Flask</a:t>
            </a:r>
          </a:p>
          <a:p>
            <a:r>
              <a:rPr lang="en-US" dirty="0"/>
              <a:t>Fire base</a:t>
            </a:r>
          </a:p>
          <a:p>
            <a:r>
              <a:rPr lang="en-US" dirty="0"/>
              <a:t>Python </a:t>
            </a:r>
          </a:p>
          <a:p>
            <a:endParaRPr lang="en-IN" dirty="0"/>
          </a:p>
        </p:txBody>
      </p:sp>
    </p:spTree>
    <p:extLst>
      <p:ext uri="{BB962C8B-B14F-4D97-AF65-F5344CB8AC3E}">
        <p14:creationId xmlns:p14="http://schemas.microsoft.com/office/powerpoint/2010/main" val="344201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F9268-C1AB-4CB4-AFEA-8A68EE09339A}"/>
              </a:ext>
            </a:extLst>
          </p:cNvPr>
          <p:cNvSpPr>
            <a:spLocks noGrp="1"/>
          </p:cNvSpPr>
          <p:nvPr>
            <p:ph type="title"/>
          </p:nvPr>
        </p:nvSpPr>
        <p:spPr/>
        <p:txBody>
          <a:bodyPr/>
          <a:lstStyle/>
          <a:p>
            <a:r>
              <a:rPr lang="en-US" dirty="0"/>
              <a:t>Hardware requirements</a:t>
            </a:r>
            <a:endParaRPr lang="en-IN" dirty="0"/>
          </a:p>
        </p:txBody>
      </p:sp>
      <p:sp>
        <p:nvSpPr>
          <p:cNvPr id="3" name="Content Placeholder 2">
            <a:extLst>
              <a:ext uri="{FF2B5EF4-FFF2-40B4-BE49-F238E27FC236}">
                <a16:creationId xmlns:a16="http://schemas.microsoft.com/office/drawing/2014/main" xmlns="" id="{2AB9BB77-BC44-405B-9211-9A4C4CBA51C1}"/>
              </a:ext>
            </a:extLst>
          </p:cNvPr>
          <p:cNvSpPr>
            <a:spLocks noGrp="1"/>
          </p:cNvSpPr>
          <p:nvPr>
            <p:ph idx="1"/>
          </p:nvPr>
        </p:nvSpPr>
        <p:spPr/>
        <p:txBody>
          <a:bodyPr/>
          <a:lstStyle/>
          <a:p>
            <a:r>
              <a:rPr lang="en-IN" dirty="0"/>
              <a:t>Operating system:  Windows, Linux</a:t>
            </a:r>
          </a:p>
          <a:p>
            <a:r>
              <a:rPr lang="en-IN" dirty="0"/>
              <a:t>Processor : minimum Intel i3</a:t>
            </a:r>
          </a:p>
          <a:p>
            <a:r>
              <a:rPr lang="en-IN" dirty="0"/>
              <a:t>Ram:  minimum 4gb</a:t>
            </a:r>
          </a:p>
          <a:p>
            <a:r>
              <a:rPr lang="en-IN" dirty="0"/>
              <a:t>Hard disk : minimum 250gb</a:t>
            </a:r>
          </a:p>
          <a:p>
            <a:endParaRPr lang="en-IN" dirty="0"/>
          </a:p>
        </p:txBody>
      </p:sp>
    </p:spTree>
    <p:extLst>
      <p:ext uri="{BB962C8B-B14F-4D97-AF65-F5344CB8AC3E}">
        <p14:creationId xmlns:p14="http://schemas.microsoft.com/office/powerpoint/2010/main" val="2557982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5B50C-8D5E-469B-93EB-C019ACF5A1B4}"/>
              </a:ext>
            </a:extLst>
          </p:cNvPr>
          <p:cNvSpPr>
            <a:spLocks noGrp="1"/>
          </p:cNvSpPr>
          <p:nvPr>
            <p:ph type="title"/>
          </p:nvPr>
        </p:nvSpPr>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xmlns="" id="{D915F2B8-D66E-4778-B6F1-B850D1A45F51}"/>
              </a:ext>
            </a:extLst>
          </p:cNvPr>
          <p:cNvSpPr>
            <a:spLocks noGrp="1"/>
          </p:cNvSpPr>
          <p:nvPr>
            <p:ph idx="1"/>
          </p:nvPr>
        </p:nvSpPr>
        <p:spPr/>
        <p:txBody>
          <a:bodyPr/>
          <a:lstStyle/>
          <a:p>
            <a:r>
              <a:rPr lang="en-US" dirty="0"/>
              <a:t>The aim of proposed system is to help farmers to </a:t>
            </a:r>
            <a:r>
              <a:rPr lang="en-US" dirty="0" err="1"/>
              <a:t>cultivatecrop</a:t>
            </a:r>
            <a:r>
              <a:rPr lang="en-US" dirty="0"/>
              <a:t> for better yield. The crops selected in this work </a:t>
            </a:r>
            <a:r>
              <a:rPr lang="en-US" dirty="0" err="1"/>
              <a:t>arebased</a:t>
            </a:r>
            <a:r>
              <a:rPr lang="en-US" dirty="0"/>
              <a:t> on important crops from selected location. </a:t>
            </a:r>
            <a:r>
              <a:rPr lang="en-US" dirty="0" err="1"/>
              <a:t>Theselected</a:t>
            </a:r>
            <a:r>
              <a:rPr lang="en-US" dirty="0"/>
              <a:t> crops are Rice, Jowar, Wheat, Soyabean, </a:t>
            </a:r>
            <a:r>
              <a:rPr lang="en-US" dirty="0" err="1"/>
              <a:t>andSunflower</a:t>
            </a:r>
            <a:r>
              <a:rPr lang="en-US" dirty="0"/>
              <a:t>, Cotton, Sugarcane, Tobacco, Onion, Dry </a:t>
            </a:r>
            <a:r>
              <a:rPr lang="en-US" dirty="0" err="1"/>
              <a:t>Chilietc</a:t>
            </a:r>
            <a:r>
              <a:rPr lang="en-US" dirty="0"/>
              <a:t>.</a:t>
            </a:r>
          </a:p>
          <a:p>
            <a:r>
              <a:rPr lang="en-US" dirty="0"/>
              <a:t>Crop Yield </a:t>
            </a:r>
            <a:r>
              <a:rPr lang="en-US" dirty="0" err="1"/>
              <a:t>Prediction:Crop</a:t>
            </a:r>
            <a:r>
              <a:rPr lang="en-US" dirty="0"/>
              <a:t> Yield Prediction can be done using </a:t>
            </a:r>
            <a:r>
              <a:rPr lang="en-US" dirty="0" err="1"/>
              <a:t>cropyield</a:t>
            </a:r>
            <a:r>
              <a:rPr lang="en-US" dirty="0"/>
              <a:t> data, nutrients and location data. </a:t>
            </a:r>
            <a:r>
              <a:rPr lang="en-US" dirty="0" err="1"/>
              <a:t>Theseinputs</a:t>
            </a:r>
            <a:r>
              <a:rPr lang="en-US" dirty="0"/>
              <a:t> are passed to Random Forest and </a:t>
            </a:r>
            <a:r>
              <a:rPr lang="en-US" dirty="0" err="1"/>
              <a:t>SupportVector</a:t>
            </a:r>
            <a:r>
              <a:rPr lang="en-US" dirty="0"/>
              <a:t> Machine algorithms. These algorithms </a:t>
            </a:r>
            <a:r>
              <a:rPr lang="en-US" dirty="0" err="1"/>
              <a:t>willpredict</a:t>
            </a:r>
            <a:r>
              <a:rPr lang="en-US" dirty="0"/>
              <a:t> crop based on present inputs.</a:t>
            </a:r>
          </a:p>
          <a:p>
            <a:r>
              <a:rPr lang="en-US" dirty="0"/>
              <a:t>Fertilizer </a:t>
            </a:r>
            <a:r>
              <a:rPr lang="en-US" dirty="0" err="1"/>
              <a:t>Recommendation:Fertilizer</a:t>
            </a:r>
            <a:r>
              <a:rPr lang="en-US" dirty="0"/>
              <a:t> Recommendation can be done </a:t>
            </a:r>
            <a:r>
              <a:rPr lang="en-US" dirty="0" err="1"/>
              <a:t>usingfertilizer</a:t>
            </a:r>
            <a:r>
              <a:rPr lang="en-US" dirty="0"/>
              <a:t> data, crop and location data. In this </a:t>
            </a:r>
            <a:r>
              <a:rPr lang="en-US" dirty="0" err="1"/>
              <a:t>partsuitable</a:t>
            </a:r>
            <a:r>
              <a:rPr lang="en-US" dirty="0"/>
              <a:t> crops and required fertilizer for each </a:t>
            </a:r>
            <a:r>
              <a:rPr lang="en-US" dirty="0" err="1"/>
              <a:t>cropis</a:t>
            </a:r>
            <a:r>
              <a:rPr lang="en-US" dirty="0"/>
              <a:t> recommended</a:t>
            </a:r>
            <a:endParaRPr lang="en-IN" dirty="0"/>
          </a:p>
        </p:txBody>
      </p:sp>
    </p:spTree>
    <p:extLst>
      <p:ext uri="{BB962C8B-B14F-4D97-AF65-F5344CB8AC3E}">
        <p14:creationId xmlns:p14="http://schemas.microsoft.com/office/powerpoint/2010/main" val="596585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26" y="702156"/>
            <a:ext cx="10918081" cy="655589"/>
          </a:xfrm>
        </p:spPr>
        <p:txBody>
          <a:bodyPr/>
          <a:lstStyle/>
          <a:p>
            <a:r>
              <a:rPr lang="en-US" dirty="0" smtClean="0"/>
              <a:t>Flowchart</a:t>
            </a:r>
            <a:endParaRPr lang="en-IN" dirty="0"/>
          </a:p>
        </p:txBody>
      </p:sp>
      <p:pic>
        <p:nvPicPr>
          <p:cNvPr id="9218" name="Picture 2" descr="C:\Users\pc\Desktop\flowchart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749" y="1544560"/>
            <a:ext cx="7502669" cy="509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024704"/>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Office_44286056_TF11964407.potx" id="{22DF5ADF-25BA-402C-ACED-1B292B150F2A}" vid="{3E7F4F20-0662-42AA-8EC2-B224AC7B08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2.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{B256E72C-B1F8-47CD-8317-834A3CF4CF8E}tf11964407_win32</Template>
  <TotalTime>171</TotalTime>
  <Words>663</Words>
  <Application>Microsoft Office PowerPoint</Application>
  <PresentationFormat>Custom</PresentationFormat>
  <Paragraphs>51</Paragraphs>
  <Slides>23</Slides>
  <Notes>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DividendVTI</vt:lpstr>
      <vt:lpstr>AGRI ai </vt:lpstr>
      <vt:lpstr>Hackathon details</vt:lpstr>
      <vt:lpstr>Abstract</vt:lpstr>
      <vt:lpstr>introduction</vt:lpstr>
      <vt:lpstr>Problem statement</vt:lpstr>
      <vt:lpstr>Software requirements</vt:lpstr>
      <vt:lpstr>Hardware requirements</vt:lpstr>
      <vt:lpstr>Proposed system</vt:lpstr>
      <vt:lpstr>Flowchart</vt:lpstr>
      <vt:lpstr>Class diagram</vt:lpstr>
      <vt:lpstr>Sequence diagram</vt:lpstr>
      <vt:lpstr>Activity diagram</vt:lpstr>
      <vt:lpstr>PowerPoint Presentation</vt:lpstr>
      <vt:lpstr>PowerPoint Presentation</vt:lpstr>
      <vt:lpstr>PowerPoint Presentation</vt:lpstr>
      <vt:lpstr>Final Output : Tab 1</vt:lpstr>
      <vt:lpstr>PowerPoint Presentation</vt:lpstr>
      <vt:lpstr>PowerPoint Presentation</vt:lpstr>
      <vt:lpstr>PowerPoint Presentation</vt:lpstr>
      <vt:lpstr>PowerPoint Presentation</vt:lpstr>
      <vt:lpstr>Conclusion and 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 ai </dc:title>
  <dc:creator>ranjith reddy</dc:creator>
  <cp:lastModifiedBy>pc</cp:lastModifiedBy>
  <cp:revision>6</cp:revision>
  <dcterms:created xsi:type="dcterms:W3CDTF">2022-01-05T07:00:13Z</dcterms:created>
  <dcterms:modified xsi:type="dcterms:W3CDTF">2022-04-20T16:23:38Z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